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75" r:id="rId6"/>
    <p:sldId id="276" r:id="rId7"/>
    <p:sldId id="278" r:id="rId8"/>
    <p:sldId id="277" r:id="rId9"/>
    <p:sldId id="279" r:id="rId10"/>
    <p:sldId id="280" r:id="rId11"/>
    <p:sldId id="281" r:id="rId12"/>
    <p:sldId id="266" r:id="rId13"/>
    <p:sldId id="265" r:id="rId14"/>
    <p:sldId id="288" r:id="rId15"/>
    <p:sldId id="289" r:id="rId16"/>
    <p:sldId id="293" r:id="rId17"/>
    <p:sldId id="291" r:id="rId18"/>
    <p:sldId id="292" r:id="rId19"/>
    <p:sldId id="294" r:id="rId20"/>
    <p:sldId id="282" r:id="rId21"/>
    <p:sldId id="287" r:id="rId22"/>
    <p:sldId id="286" r:id="rId23"/>
    <p:sldId id="283" r:id="rId24"/>
    <p:sldId id="284" r:id="rId25"/>
    <p:sldId id="285" r:id="rId26"/>
    <p:sldId id="260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image" Target="../media/image2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1.jpeg"/><Relationship Id="rId4" Type="http://schemas.openxmlformats.org/officeDocument/2006/relationships/hyperlink" Target="http://espacecreationjeanlouis.blogspot.com/2013/04/le-rideau-roug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1.jpeg"/><Relationship Id="rId4" Type="http://schemas.openxmlformats.org/officeDocument/2006/relationships/hyperlink" Target="http://espacecreationjeanlouis.blogspot.com/2013/04/le-rideau-rouge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hyperlink" Target="http://espacecreationjeanlouis.blogspot.com/2013/04/le-rideau-rouge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hyperlink" Target="http://espacecreationjeanlouis.blogspot.com/2013/04/le-rideau-rouge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://espacecreationjeanlouis.blogspot.com/2013/04/le-rideau-rouge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hyperlink" Target="http://espacecreationjeanlouis.blogspot.com/2013/04/le-rideau-rouge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hyperlink" Target="http://espacecreationjeanlouis.blogspot.com/2013/04/le-rideau-rouge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6.jpeg"/><Relationship Id="rId4" Type="http://schemas.openxmlformats.org/officeDocument/2006/relationships/hyperlink" Target="http://espacecreationjeanlouis.blogspot.com/2013/04/le-rideau-rouge.htm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hyperlink" Target="http://espacecreationjeanlouis.blogspot.com/2013/04/le-rideau-rouge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g"/><Relationship Id="rId4" Type="http://schemas.openxmlformats.org/officeDocument/2006/relationships/hyperlink" Target="http://espacecreationjeanlouis.blogspot.com/2013/04/le-rideau-rouge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hyperlink" Target="http://espacecreationjeanlouis.blogspot.com/2013/04/le-rideau-rouge.htm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g"/><Relationship Id="rId4" Type="http://schemas.openxmlformats.org/officeDocument/2006/relationships/hyperlink" Target="http://espacecreationjeanlouis.blogspot.com/2013/04/le-rideau-rouge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jpg"/><Relationship Id="rId4" Type="http://schemas.openxmlformats.org/officeDocument/2006/relationships/hyperlink" Target="http://espacecreationjeanlouis.blogspot.com/2013/04/le-rideau-rouge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eg"/><Relationship Id="rId4" Type="http://schemas.openxmlformats.org/officeDocument/2006/relationships/hyperlink" Target="http://espacecreationjeanlouis.blogspot.com/2013/04/le-rideau-rouge.html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g"/><Relationship Id="rId5" Type="http://schemas.openxmlformats.org/officeDocument/2006/relationships/image" Target="../media/image46.jpeg"/><Relationship Id="rId4" Type="http://schemas.openxmlformats.org/officeDocument/2006/relationships/hyperlink" Target="http://espacecreationjeanlouis.blogspot.com/2013/04/le-rideau-rouge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6.jpeg"/><Relationship Id="rId4" Type="http://schemas.openxmlformats.org/officeDocument/2006/relationships/hyperlink" Target="http://espacecreationjeanlouis.blogspot.com/2013/04/le-rideau-rouge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6.jpeg"/><Relationship Id="rId4" Type="http://schemas.openxmlformats.org/officeDocument/2006/relationships/hyperlink" Target="http://espacecreationjeanlouis.blogspot.com/2013/04/le-rideau-rouge.html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2.png"/><Relationship Id="rId7" Type="http://schemas.openxmlformats.org/officeDocument/2006/relationships/image" Target="../media/image5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g"/><Relationship Id="rId5" Type="http://schemas.openxmlformats.org/officeDocument/2006/relationships/hyperlink" Target="http://espacecreationjeanlouis.blogspot.com/2013/04/le-rideau-rouge.html" TargetMode="External"/><Relationship Id="rId4" Type="http://schemas.openxmlformats.org/officeDocument/2006/relationships/hyperlink" Target="https://creativecommons.org/licenses/by-nc-nd/3.0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espacecreationjeanlouis.blogspot.com/2013/04/le-rideau-rouge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eg"/><Relationship Id="rId4" Type="http://schemas.openxmlformats.org/officeDocument/2006/relationships/hyperlink" Target="http://espacecreationjeanlouis.blogspot.com/2013/04/le-rideau-roug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image" Target="../media/image1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hyperlink" Target="http://espacecreationjeanlouis.blogspot.com/2013/04/le-rideau-roug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5.png"/><Relationship Id="rId4" Type="http://schemas.openxmlformats.org/officeDocument/2006/relationships/hyperlink" Target="http://espacecreationjeanlouis.blogspot.com/2013/04/le-rideau-rouge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5.png"/><Relationship Id="rId4" Type="http://schemas.openxmlformats.org/officeDocument/2006/relationships/hyperlink" Target="http://espacecreationjeanlouis.blogspot.com/2013/04/le-rideau-rouge.html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6.jpeg"/><Relationship Id="rId4" Type="http://schemas.openxmlformats.org/officeDocument/2006/relationships/hyperlink" Target="http://espacecreationjeanlouis.blogspot.com/2013/04/le-rideau-rouge.htm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3.0/" TargetMode="External"/><Relationship Id="rId7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://espacecreationjeanlouis.blogspot.com/2013/04/le-rideau-roug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red curtain&#10;&#10;Description generated with high confidence">
            <a:extLst>
              <a:ext uri="{FF2B5EF4-FFF2-40B4-BE49-F238E27FC236}">
                <a16:creationId xmlns:a16="http://schemas.microsoft.com/office/drawing/2014/main" id="{6D96ACC3-5E03-482A-8810-BDC4C6F173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"/>
          <a:stretch/>
        </p:blipFill>
        <p:spPr>
          <a:xfrm>
            <a:off x="-353757" y="0"/>
            <a:ext cx="12809462" cy="7199585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2020" y="2646731"/>
            <a:ext cx="3852041" cy="2572666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Broadway"/>
                <a:cs typeface="Calibri Light"/>
              </a:rPr>
              <a:t>Staff Virtual Recognition and Appreciation Day</a:t>
            </a:r>
            <a:endParaRPr lang="en-US" sz="4000" dirty="0">
              <a:latin typeface="Broadway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82910" y="5279546"/>
            <a:ext cx="4330262" cy="6832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 smtClean="0">
                <a:cs typeface="Calibri"/>
              </a:rPr>
              <a:t>Friday, May 21</a:t>
            </a:r>
            <a:r>
              <a:rPr lang="en-US" sz="2800" baseline="30000" dirty="0" smtClean="0">
                <a:cs typeface="Calibri"/>
              </a:rPr>
              <a:t>st</a:t>
            </a:r>
            <a:r>
              <a:rPr lang="en-US" sz="2800" dirty="0" smtClean="0">
                <a:cs typeface="Calibri"/>
              </a:rPr>
              <a:t> 2021</a:t>
            </a:r>
          </a:p>
          <a:p>
            <a:r>
              <a:rPr lang="en-US" sz="2800" dirty="0" smtClean="0">
                <a:cs typeface="Calibri"/>
              </a:rPr>
              <a:t>11:00AM</a:t>
            </a:r>
            <a:endParaRPr lang="en-US" sz="2800" dirty="0">
              <a:cs typeface="Calibri"/>
            </a:endParaRPr>
          </a:p>
        </p:txBody>
      </p:sp>
      <p:cxnSp>
        <p:nvCxnSpPr>
          <p:cNvPr id="14" name="Straight Connector 1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3000">
        <p15:prstTrans prst="curtains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20" y="11"/>
            <a:ext cx="12191980" cy="697299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6000" dirty="0">
              <a:solidFill>
                <a:schemeClr val="bg1"/>
              </a:solidFill>
              <a:latin typeface="Broadway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Broadway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/>
                <a:cs typeface="Calibri"/>
              </a:rPr>
              <a:t> 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Levita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Bishop                                                                         Regina Lewis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October 2015-Present                                                      September 2015-Present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Cafeteria Assistant                                                           Family Service Specialist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Hertford Co. Child Development Center                               Scotland Neck EHS/HS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7170" name="Picture 2" descr="4qVRKH6nebK60jTzxhZ50YyUgfG-FAd-HkvgC78DsCKPochzWnfGFZXudV29xh_o6tp3WgKDyi_HcYWtb3mZEXm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0" y="147647"/>
            <a:ext cx="257338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275" y="1447376"/>
            <a:ext cx="2707153" cy="32265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364" y="1447376"/>
            <a:ext cx="2988086" cy="322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13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20" y="10"/>
            <a:ext cx="12191979" cy="75713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6000" dirty="0">
              <a:solidFill>
                <a:schemeClr val="bg1"/>
              </a:solidFill>
              <a:latin typeface="Broadway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Broadway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/>
                <a:cs typeface="Calibri"/>
              </a:rPr>
              <a:t> 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Amos Price                                                                       </a:t>
            </a:r>
            <a:r>
              <a:rPr 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Renarda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Richardson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October 2015-Present                                                          January 2015-Present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Custodian                                                                     Family Service Specialist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Halifax Community College HS/                            Clara Hearne Early Childhood Center 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Roanoke Life Center</a:t>
            </a:r>
          </a:p>
          <a:p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7170" name="Picture 2" descr="4qVRKH6nebK60jTzxhZ50YyUgfG-FAd-HkvgC78DsCKPochzWnfGFZXudV29xh_o6tp3WgKDyi_HcYWtb3mZEXm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0" y="147647"/>
            <a:ext cx="257338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37" y="1254034"/>
            <a:ext cx="3178629" cy="34485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757" y="1254034"/>
            <a:ext cx="2960189" cy="344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38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0" y="10"/>
            <a:ext cx="12192000" cy="101243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Broadway"/>
              </a:rPr>
              <a:t>     </a:t>
            </a:r>
            <a:r>
              <a:rPr lang="en-US" sz="6000" u="sng" dirty="0" smtClean="0">
                <a:solidFill>
                  <a:schemeClr val="bg1"/>
                </a:solidFill>
                <a:latin typeface="Broadway"/>
              </a:rPr>
              <a:t>Special Recognitions</a:t>
            </a:r>
            <a:endParaRPr lang="en-US" sz="6000" u="sng" dirty="0">
              <a:solidFill>
                <a:schemeClr val="bg1"/>
              </a:solidFill>
              <a:latin typeface="Broadway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Broadway"/>
              <a:cs typeface="Calibri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/>
                <a:cs typeface="Calibri"/>
              </a:rPr>
              <a:t>       </a:t>
            </a: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           </a:t>
            </a:r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Leyetta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 </a:t>
            </a:r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Batchelor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- Child Development Teacher at Halifax Community College HS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/>
                <a:cs typeface="Calibri"/>
              </a:rPr>
              <a:t>Wrote and Published her 4</a:t>
            </a:r>
            <a:r>
              <a:rPr lang="en-US" b="1" baseline="30000" dirty="0" smtClean="0">
                <a:solidFill>
                  <a:schemeClr val="bg1"/>
                </a:solidFill>
                <a:latin typeface="Century Gothic"/>
                <a:cs typeface="Calibri"/>
              </a:rPr>
              <a:t>th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alibri"/>
              </a:rPr>
              <a:t> children’s book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/>
                <a:cs typeface="Calibri"/>
              </a:rPr>
              <a:t>   under her Indie publishing business Endless Possibilities Publishing</a:t>
            </a: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entury Gothic"/>
              <a:cs typeface="Calibri"/>
            </a:endParaRPr>
          </a:p>
          <a:p>
            <a:pPr algn="ctr"/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Stephanie Floyd- a partner Head Start Teacher at Clara Hearne</a:t>
            </a:r>
          </a:p>
          <a:p>
            <a:pPr algn="ctr"/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 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alibri"/>
              </a:rPr>
              <a:t>Honored by RRGSD as The </a:t>
            </a:r>
            <a:r>
              <a:rPr lang="en-US" b="1" dirty="0">
                <a:solidFill>
                  <a:schemeClr val="bg1"/>
                </a:solidFill>
                <a:latin typeface="Century Gothic"/>
                <a:cs typeface="Calibri"/>
              </a:rPr>
              <a:t>B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alibri"/>
              </a:rPr>
              <a:t>est </a:t>
            </a:r>
            <a:r>
              <a:rPr lang="en-US" b="1" dirty="0">
                <a:solidFill>
                  <a:schemeClr val="bg1"/>
                </a:solidFill>
                <a:latin typeface="Century Gothic"/>
                <a:cs typeface="Calibri"/>
              </a:rPr>
              <a:t>N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alibri"/>
              </a:rPr>
              <a:t>ew </a:t>
            </a:r>
            <a:r>
              <a:rPr lang="en-US" b="1" dirty="0">
                <a:solidFill>
                  <a:schemeClr val="bg1"/>
                </a:solidFill>
                <a:latin typeface="Century Gothic"/>
                <a:cs typeface="Calibri"/>
              </a:rPr>
              <a:t>T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alibri"/>
              </a:rPr>
              <a:t>eacher in the </a:t>
            </a: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/>
                <a:cs typeface="Calibri"/>
              </a:rPr>
              <a:t>district for the 2020-2021 school year</a:t>
            </a:r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/>
                <a:cs typeface="Calibri"/>
              </a:rPr>
              <a:t> </a:t>
            </a:r>
          </a:p>
          <a:p>
            <a:endParaRPr lang="en-US" sz="6000" dirty="0">
              <a:solidFill>
                <a:srgbClr val="FFFFFF"/>
              </a:solidFill>
              <a:latin typeface="Broadway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551" y="556195"/>
            <a:ext cx="2129545" cy="3012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029" y="3783161"/>
            <a:ext cx="2055542" cy="30125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336" y="940527"/>
            <a:ext cx="1665763" cy="2036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231" y="3860336"/>
            <a:ext cx="1621971" cy="21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0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231229" y="152400"/>
            <a:ext cx="11676991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u="sng" dirty="0" smtClean="0">
                <a:solidFill>
                  <a:schemeClr val="bg1"/>
                </a:solidFill>
                <a:latin typeface="Broadway"/>
              </a:rPr>
              <a:t>Degrees and Certifications</a:t>
            </a:r>
            <a:endParaRPr lang="en-US" sz="6000" u="sng" dirty="0">
              <a:solidFill>
                <a:schemeClr val="bg1"/>
              </a:solidFill>
              <a:latin typeface="Broadway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Broadway"/>
              <a:cs typeface="Calibri"/>
            </a:endParaRPr>
          </a:p>
          <a:p>
            <a:endParaRPr lang="en-US" sz="6000" dirty="0">
              <a:solidFill>
                <a:srgbClr val="FFFFFF"/>
              </a:solidFill>
              <a:latin typeface="Broadway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" y="1894115"/>
            <a:ext cx="4872446" cy="3631474"/>
          </a:xfrm>
          <a:prstGeom prst="rect">
            <a:avLst/>
          </a:prstGeom>
        </p:spPr>
      </p:pic>
      <p:pic>
        <p:nvPicPr>
          <p:cNvPr id="8194" name="Picture 2" descr="C:\Users\Rose\AppData\Local\Microsoft\Windows\INetCache\Content.MSO\FB14D413.tm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737" y="1894115"/>
            <a:ext cx="4676503" cy="363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280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0" y="152400"/>
            <a:ext cx="12191999" cy="94179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u="sng" dirty="0" smtClean="0">
                <a:solidFill>
                  <a:schemeClr val="bg1"/>
                </a:solidFill>
                <a:latin typeface="Broadway"/>
              </a:rPr>
              <a:t>Degrees</a:t>
            </a:r>
            <a:endParaRPr lang="en-US" sz="6000" u="sng" dirty="0">
              <a:solidFill>
                <a:schemeClr val="bg1"/>
              </a:solidFill>
              <a:latin typeface="Broadway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Broadway"/>
              <a:cs typeface="Calibri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/>
                <a:cs typeface="Calibri"/>
              </a:rPr>
              <a:t>       </a:t>
            </a: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  Christina Powell- 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alibri"/>
              </a:rPr>
              <a:t>Teacher Assistant at Halifax Community College Head Start, Bachelor’s Degree in Social Science, Chowan University, May 2021</a:t>
            </a: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entury Gothic"/>
              <a:cs typeface="Calibri"/>
            </a:endParaRPr>
          </a:p>
          <a:p>
            <a:pPr algn="ctr"/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Beverly Boone- 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alibri"/>
              </a:rPr>
              <a:t>NC Pre-K Teacher at Woodland Head Start, Bachelor’s Degree in Early Childhood Education (Birth-Kindergarten), University of Mount Olive, May 2021</a:t>
            </a:r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/>
                <a:cs typeface="Calibri"/>
              </a:rPr>
              <a:t> </a:t>
            </a:r>
          </a:p>
          <a:p>
            <a:endParaRPr lang="en-US" sz="6000" dirty="0">
              <a:solidFill>
                <a:srgbClr val="FFFFFF"/>
              </a:solidFill>
              <a:latin typeface="Broadway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117" y="1136469"/>
            <a:ext cx="1665764" cy="1997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5007" y="3699703"/>
            <a:ext cx="1621983" cy="21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0" y="152400"/>
            <a:ext cx="12191999" cy="94179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u="sng" dirty="0" smtClean="0">
                <a:solidFill>
                  <a:schemeClr val="bg1"/>
                </a:solidFill>
                <a:latin typeface="Broadway"/>
              </a:rPr>
              <a:t>Degrees</a:t>
            </a:r>
            <a:endParaRPr lang="en-US" sz="6000" u="sng" dirty="0">
              <a:solidFill>
                <a:schemeClr val="bg1"/>
              </a:solidFill>
              <a:latin typeface="Broadway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Broadway"/>
              <a:cs typeface="Calibri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/>
                <a:cs typeface="Calibri"/>
              </a:rPr>
              <a:t>       </a:t>
            </a: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  Michelle Freeman- 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alibri"/>
              </a:rPr>
              <a:t>Teacher Assistant at Hertford County Child Development Center, Associate Degree in Early Childhood Education, Roanoke-Chowan Community College, May 2021</a:t>
            </a: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entury Gothic"/>
              <a:cs typeface="Calibri"/>
            </a:endParaRPr>
          </a:p>
          <a:p>
            <a:pPr algn="ctr"/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Stephanie Floyd- 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alibri"/>
              </a:rPr>
              <a:t>Head Start Teacher at Clara Hearne Head Start (Partner) and Roanoke Rapids Graded School, Bachelor’s Degree in Education, Summer of 2020</a:t>
            </a:r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/>
                <a:cs typeface="Calibri"/>
              </a:rPr>
              <a:t> </a:t>
            </a:r>
          </a:p>
          <a:p>
            <a:endParaRPr lang="en-US" sz="6000" dirty="0">
              <a:solidFill>
                <a:srgbClr val="FFFFFF"/>
              </a:solidFill>
              <a:latin typeface="Broadway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577" y="1149532"/>
            <a:ext cx="1907177" cy="19973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483" y="3660514"/>
            <a:ext cx="1893032" cy="21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0" y="152400"/>
            <a:ext cx="12191999" cy="849463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u="sng" dirty="0" smtClean="0">
                <a:solidFill>
                  <a:schemeClr val="bg1"/>
                </a:solidFill>
                <a:latin typeface="Broadway"/>
              </a:rPr>
              <a:t>Degrees</a:t>
            </a:r>
            <a:endParaRPr lang="en-US" sz="6000" u="sng" dirty="0">
              <a:solidFill>
                <a:schemeClr val="bg1"/>
              </a:solidFill>
              <a:latin typeface="Broadway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Broadway"/>
              <a:cs typeface="Calibri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/>
                <a:cs typeface="Calibri"/>
              </a:rPr>
              <a:t>       </a:t>
            </a: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  </a:t>
            </a:r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Tameika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 Taylor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- </a:t>
            </a:r>
            <a:r>
              <a:rPr lang="en-US" b="1" dirty="0">
                <a:solidFill>
                  <a:schemeClr val="bg1"/>
                </a:solidFill>
                <a:latin typeface="Century Gothic"/>
                <a:cs typeface="Calibri"/>
              </a:rPr>
              <a:t>CADA CARES Case Manager Halifax/Northampton  Counties, Master’s Degree in Social Work, Western New Mexico University, May 2021</a:t>
            </a: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entury Gothic"/>
              <a:cs typeface="Calibri"/>
            </a:endParaRPr>
          </a:p>
          <a:p>
            <a:pPr algn="ctr"/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Keshay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 Williams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- </a:t>
            </a:r>
            <a:r>
              <a:rPr lang="en-US" b="1" dirty="0" smtClean="0">
                <a:solidFill>
                  <a:schemeClr val="bg1"/>
                </a:solidFill>
                <a:latin typeface="Century Gothic"/>
                <a:cs typeface="Calibri"/>
              </a:rPr>
              <a:t>Child Development Teacher at Roanoke Life Center, Associate Degree in Early Childhood and a second Associate Degree in the Arts, Halifax Community College, May 2021</a:t>
            </a:r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/>
                <a:cs typeface="Calibri"/>
              </a:rPr>
              <a:t> </a:t>
            </a:r>
          </a:p>
          <a:p>
            <a:endParaRPr lang="en-US" sz="6000" dirty="0">
              <a:solidFill>
                <a:srgbClr val="FFFFFF"/>
              </a:solidFill>
              <a:latin typeface="Broadway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338" y="1123406"/>
            <a:ext cx="1907177" cy="19973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10" y="3771287"/>
            <a:ext cx="1907177" cy="199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22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0" y="152400"/>
            <a:ext cx="12191999" cy="98796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u="sng" dirty="0" smtClean="0">
                <a:solidFill>
                  <a:schemeClr val="bg1"/>
                </a:solidFill>
                <a:latin typeface="Broadway"/>
              </a:rPr>
              <a:t>Certifications</a:t>
            </a:r>
            <a:endParaRPr lang="en-US" sz="6000" u="sng" dirty="0">
              <a:solidFill>
                <a:schemeClr val="bg1"/>
              </a:solidFill>
              <a:latin typeface="Broadway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Broadway"/>
              <a:cs typeface="Calibri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/>
                <a:cs typeface="Calibri"/>
              </a:rPr>
              <a:t>       </a:t>
            </a: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  </a:t>
            </a:r>
          </a:p>
          <a:p>
            <a:pPr algn="ctr"/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Doris Richardson-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Child Development Center Manager at White Oak Head Start/ Early Head Start, completed the Triple P-Positive Parenting Program</a:t>
            </a: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entury Gothic"/>
              <a:cs typeface="Calibri"/>
            </a:endParaRPr>
          </a:p>
          <a:p>
            <a:pPr algn="ctr"/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Latarsha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 Riddick-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Child Development Center Manager at Hertford County Child Development Center, completed the Triple P-Positive Parenting Program</a:t>
            </a: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/>
                <a:cs typeface="Calibri"/>
              </a:rPr>
              <a:t> </a:t>
            </a:r>
          </a:p>
          <a:p>
            <a:endParaRPr lang="en-US" sz="6000" dirty="0">
              <a:solidFill>
                <a:srgbClr val="FFFFFF"/>
              </a:solidFill>
              <a:latin typeface="Broadway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66" y="3991619"/>
            <a:ext cx="1893032" cy="2114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66" y="1149532"/>
            <a:ext cx="2122854" cy="20900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666" y="3991618"/>
            <a:ext cx="2252870" cy="211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65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0" y="152400"/>
            <a:ext cx="12191999" cy="87716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u="sng" dirty="0" smtClean="0">
                <a:solidFill>
                  <a:schemeClr val="bg1"/>
                </a:solidFill>
                <a:latin typeface="Broadway"/>
              </a:rPr>
              <a:t>Certifications</a:t>
            </a:r>
            <a:endParaRPr lang="en-US" sz="6000" u="sng" dirty="0">
              <a:solidFill>
                <a:schemeClr val="bg1"/>
              </a:solidFill>
              <a:latin typeface="Broadway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Broadway"/>
              <a:cs typeface="Calibri"/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  <a:latin typeface="Century Gothic"/>
                <a:cs typeface="Calibri"/>
              </a:rPr>
              <a:t>       </a:t>
            </a: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  </a:t>
            </a:r>
          </a:p>
          <a:p>
            <a:pPr algn="ctr"/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Tamera Jefferies-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Family Service Specialist at Halifax Community College Head Start, completed the Child Development Associate program</a:t>
            </a: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entury Gothic"/>
              <a:cs typeface="Calibri"/>
            </a:endParaRPr>
          </a:p>
          <a:p>
            <a:pPr algn="ctr"/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Chrisey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 Crews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- </a:t>
            </a:r>
            <a:r>
              <a:rPr lang="en-US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Child Development Teacher at Hertford Co. Child Development Center, received her residency license, January 2021</a:t>
            </a:r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/>
                <a:cs typeface="Calibri"/>
              </a:rPr>
              <a:t> </a:t>
            </a:r>
          </a:p>
          <a:p>
            <a:endParaRPr lang="en-US" sz="6000" dirty="0">
              <a:solidFill>
                <a:srgbClr val="FFFFFF"/>
              </a:solidFill>
              <a:latin typeface="Broadway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25" y="1156324"/>
            <a:ext cx="2024743" cy="21143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077" y="4060523"/>
            <a:ext cx="2529837" cy="20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3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0" y="152400"/>
            <a:ext cx="12191999" cy="71096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u="sng" dirty="0" smtClean="0">
                <a:solidFill>
                  <a:schemeClr val="bg1"/>
                </a:solidFill>
                <a:latin typeface="Broadway"/>
              </a:rPr>
              <a:t>Certifications</a:t>
            </a:r>
            <a:endParaRPr lang="en-US" sz="6000" u="sng" dirty="0">
              <a:solidFill>
                <a:schemeClr val="bg1"/>
              </a:solidFill>
              <a:latin typeface="Broadway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entury Gothic"/>
              <a:cs typeface="Calibri"/>
            </a:endParaRPr>
          </a:p>
          <a:p>
            <a:pPr algn="ctr"/>
            <a:endParaRPr lang="en-US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entury Gothic"/>
              <a:cs typeface="Calibri"/>
            </a:endParaRPr>
          </a:p>
          <a:p>
            <a:pPr algn="ctr"/>
            <a:r>
              <a:rPr lang="en-US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Tameika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 </a:t>
            </a:r>
            <a:r>
              <a:rPr 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entury Gothic"/>
                <a:cs typeface="Calibri"/>
              </a:rPr>
              <a:t>Taylor- </a:t>
            </a:r>
            <a:r>
              <a:rPr lang="en-US" b="1" dirty="0">
                <a:solidFill>
                  <a:schemeClr val="bg1"/>
                </a:solidFill>
                <a:latin typeface="Century Gothic" panose="020B0502020202020204" pitchFamily="34" charset="0"/>
                <a:cs typeface="Calibri"/>
              </a:rPr>
              <a:t>CADA CARES Case Manager at Northampton/Halifax Offices, completed certification in Rural Community Social Work Services</a:t>
            </a:r>
            <a:endParaRPr lang="en-US" b="1" dirty="0">
              <a:solidFill>
                <a:schemeClr val="accent4">
                  <a:lumMod val="60000"/>
                  <a:lumOff val="40000"/>
                </a:schemeClr>
              </a:solidFill>
              <a:latin typeface="Century Gothic" panose="020B0502020202020204" pitchFamily="34" charset="0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/>
                <a:cs typeface="Calibri"/>
              </a:rPr>
              <a:t> </a:t>
            </a:r>
          </a:p>
          <a:p>
            <a:endParaRPr lang="en-US" sz="6000" dirty="0">
              <a:solidFill>
                <a:srgbClr val="FFFFFF"/>
              </a:solidFill>
              <a:latin typeface="Broadway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9" y="1421376"/>
            <a:ext cx="2529837" cy="20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64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592"/>
          <a:stretch/>
        </p:blipFill>
        <p:spPr>
          <a:xfrm>
            <a:off x="20" y="8961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231229" y="152400"/>
            <a:ext cx="11676991" cy="1052595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</a:rPr>
              <a:t>Recognition of  Staff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6000" b="1" dirty="0">
                <a:solidFill>
                  <a:schemeClr val="bg1"/>
                </a:solidFill>
              </a:rPr>
              <a:t>for 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6000" b="1" dirty="0">
                <a:solidFill>
                  <a:schemeClr val="bg1"/>
                </a:solidFill>
              </a:rPr>
              <a:t>Years of Service, Special Recognition,</a:t>
            </a:r>
            <a:br>
              <a:rPr lang="en-US" sz="6000" b="1" dirty="0">
                <a:solidFill>
                  <a:schemeClr val="bg1"/>
                </a:solidFill>
              </a:rPr>
            </a:br>
            <a:r>
              <a:rPr lang="en-US" sz="6000" b="1" dirty="0">
                <a:solidFill>
                  <a:schemeClr val="bg1"/>
                </a:solidFill>
              </a:rPr>
              <a:t>Degrees and Certifications</a:t>
            </a:r>
            <a:r>
              <a:rPr lang="en-US" sz="6000" b="1" dirty="0">
                <a:solidFill>
                  <a:srgbClr val="FF0000"/>
                </a:solidFill>
              </a:rPr>
              <a:t/>
            </a:r>
            <a:br>
              <a:rPr lang="en-US" sz="6000" b="1" dirty="0">
                <a:solidFill>
                  <a:srgbClr val="FF0000"/>
                </a:solidFill>
              </a:rPr>
            </a:br>
            <a:endParaRPr lang="en-US" sz="6000" dirty="0">
              <a:solidFill>
                <a:schemeClr val="bg1"/>
              </a:solidFill>
              <a:latin typeface="Broadway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Broadway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/>
                <a:cs typeface="Calibri"/>
              </a:rPr>
              <a:t> </a:t>
            </a:r>
          </a:p>
          <a:p>
            <a:endParaRPr lang="en-US" sz="6000" dirty="0">
              <a:solidFill>
                <a:srgbClr val="FFFFFF"/>
              </a:solidFill>
              <a:latin typeface="Broadway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9" y="152400"/>
            <a:ext cx="2223555" cy="2048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8246" y="4660699"/>
            <a:ext cx="2331864" cy="1888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39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20" y="164904"/>
            <a:ext cx="12191980" cy="75713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u="sng" dirty="0" smtClean="0">
                <a:solidFill>
                  <a:schemeClr val="bg1"/>
                </a:solidFill>
                <a:latin typeface="Broadway"/>
              </a:rPr>
              <a:t>Certifications</a:t>
            </a:r>
            <a:endParaRPr lang="en-US" sz="6000" u="sng" dirty="0">
              <a:solidFill>
                <a:schemeClr val="bg1"/>
              </a:solidFill>
              <a:latin typeface="Broadway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Broadway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/>
                <a:cs typeface="Calibri"/>
              </a:rPr>
              <a:t> 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Andre’ Rowe- </a:t>
            </a:r>
            <a:r>
              <a:rPr lang="en-US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CADA’S</a:t>
            </a:r>
            <a:r>
              <a:rPr lang="en-US" sz="2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Finance Director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</a:t>
            </a:r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Completed the Executive Leadership for Financial Professionals Certification, Southern University A &amp; M College-Continuing Education Division, November 2020                                            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                      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905" y="1250575"/>
            <a:ext cx="3619500" cy="356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63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231229" y="152400"/>
            <a:ext cx="11676991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u="sng" dirty="0" smtClean="0">
                <a:solidFill>
                  <a:schemeClr val="bg1"/>
                </a:solidFill>
                <a:latin typeface="Broadway"/>
              </a:rPr>
              <a:t>Retirements</a:t>
            </a:r>
            <a:endParaRPr lang="en-US" sz="6000" u="sng" dirty="0">
              <a:solidFill>
                <a:schemeClr val="bg1"/>
              </a:solidFill>
              <a:latin typeface="Broadway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Broadway"/>
              <a:cs typeface="Calibri"/>
            </a:endParaRPr>
          </a:p>
          <a:p>
            <a:endParaRPr lang="en-US" sz="6000" dirty="0">
              <a:solidFill>
                <a:srgbClr val="FFFFFF"/>
              </a:solidFill>
              <a:latin typeface="Broadway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03" y="1306286"/>
            <a:ext cx="8974183" cy="521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37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112586" y="164904"/>
            <a:ext cx="11676991" cy="80021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u="sng" dirty="0" smtClean="0">
                <a:solidFill>
                  <a:schemeClr val="bg1"/>
                </a:solidFill>
                <a:latin typeface="Broadway"/>
              </a:rPr>
              <a:t>Retirement</a:t>
            </a:r>
            <a:endParaRPr lang="en-US" sz="6000" u="sng" dirty="0">
              <a:solidFill>
                <a:schemeClr val="bg1"/>
              </a:solidFill>
              <a:latin typeface="Broadway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Broadway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/>
                <a:cs typeface="Calibri"/>
              </a:rPr>
              <a:t> 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</a:t>
            </a: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Patricia Myrick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March 9, 1992 - November 30, </a:t>
            </a: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2020                                            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Family </a:t>
            </a: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Specialist  </a:t>
            </a:r>
            <a:endParaRPr lang="en-US" sz="2800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Windsor Head Start                                                                    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9218" name="Picture 2" descr="Free Happy Retirement Cliparts, Download Free Happy Retirement Cliparts png  images, Free ClipArts on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677" y="164904"/>
            <a:ext cx="22479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61" y="1274566"/>
            <a:ext cx="4342039" cy="3879669"/>
          </a:xfrm>
          <a:prstGeom prst="rect">
            <a:avLst/>
          </a:prstGeom>
        </p:spPr>
      </p:pic>
      <p:pic>
        <p:nvPicPr>
          <p:cNvPr id="10" name="Picture 2" descr="Free Happy Retirement Cliparts, Download Free Happy Retirement Cliparts png  images, Free ClipArts on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14" y="164904"/>
            <a:ext cx="22479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869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257514" y="164904"/>
            <a:ext cx="11676991" cy="80021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u="sng" dirty="0" smtClean="0">
                <a:solidFill>
                  <a:schemeClr val="bg1"/>
                </a:solidFill>
                <a:latin typeface="Broadway"/>
              </a:rPr>
              <a:t>Retirement</a:t>
            </a:r>
            <a:endParaRPr lang="en-US" sz="6000" u="sng" dirty="0">
              <a:solidFill>
                <a:schemeClr val="bg1"/>
              </a:solidFill>
              <a:latin typeface="Broadway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Broadway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/>
                <a:cs typeface="Calibri"/>
              </a:rPr>
              <a:t> 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Regina Harrell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October </a:t>
            </a: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1995 - March 31, 2021                                            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Family and Community Engagement Manager </a:t>
            </a:r>
          </a:p>
          <a:p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All HS/EHS Centers, Children, and Parents                                                                                     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9218" name="Picture 2" descr="Free Happy Retirement Cliparts, Download Free Happy Retirement Cliparts png  images, Free ClipArts on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677" y="164904"/>
            <a:ext cx="22479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Free Happy Retirement Cliparts, Download Free Happy Retirement Cliparts png  images, Free ClipArts on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14" y="164904"/>
            <a:ext cx="22479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477" y="1274566"/>
            <a:ext cx="3887836" cy="38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43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112586" y="164904"/>
            <a:ext cx="11676991" cy="80021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u="sng" dirty="0" smtClean="0">
                <a:solidFill>
                  <a:schemeClr val="bg1"/>
                </a:solidFill>
                <a:latin typeface="Broadway"/>
              </a:rPr>
              <a:t>Retirement</a:t>
            </a:r>
            <a:endParaRPr lang="en-US" sz="6000" u="sng" dirty="0">
              <a:solidFill>
                <a:schemeClr val="bg1"/>
              </a:solidFill>
              <a:latin typeface="Broadway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Broadway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/>
                <a:cs typeface="Calibri"/>
              </a:rPr>
              <a:t> 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Deborah Tucker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September 1, 1999 - May 31, 2021                                            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Family </a:t>
            </a:r>
            <a:r>
              <a:rPr lang="en-US" sz="28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Service Specialist </a:t>
            </a:r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 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Weldon Head Start                                                                    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9218" name="Picture 2" descr="Free Happy Retirement Cliparts, Download Free Happy Retirement Cliparts png  images, Free ClipArts on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677" y="164904"/>
            <a:ext cx="22479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Free Happy Retirement Cliparts, Download Free Happy Retirement Cliparts png  images, Free ClipArts on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14" y="164904"/>
            <a:ext cx="22479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676" y="1149108"/>
            <a:ext cx="3887836" cy="38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3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112586" y="164904"/>
            <a:ext cx="11676991" cy="80021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u="sng" dirty="0" smtClean="0">
                <a:solidFill>
                  <a:schemeClr val="bg1"/>
                </a:solidFill>
                <a:latin typeface="Broadway"/>
              </a:rPr>
              <a:t>Retirement</a:t>
            </a:r>
            <a:endParaRPr lang="en-US" sz="6000" u="sng" dirty="0">
              <a:solidFill>
                <a:schemeClr val="bg1"/>
              </a:solidFill>
              <a:latin typeface="Broadway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Broadway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/>
                <a:cs typeface="Calibri"/>
              </a:rPr>
              <a:t> 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Gail Walker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November 13, 1989- June 30, 2021                                            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Community Service Center Manager 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           Halifax Co. CADA Office                                                                     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 dirty="0" smtClean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9218" name="Picture 2" descr="Free Happy Retirement Cliparts, Download Free Happy Retirement Cliparts png  images, Free ClipArts on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677" y="164904"/>
            <a:ext cx="22479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Free Happy Retirement Cliparts, Download Free Happy Retirement Cliparts png  images, Free ClipArts on Clipart Libr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14" y="164904"/>
            <a:ext cx="224790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163" y="1258239"/>
            <a:ext cx="3887836" cy="387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40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b="15592"/>
          <a:stretch/>
        </p:blipFill>
        <p:spPr>
          <a:xfrm>
            <a:off x="0" y="-526234"/>
            <a:ext cx="12191980" cy="73842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273573" y="199788"/>
            <a:ext cx="11676991" cy="22159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/>
                <a:cs typeface="Calibri"/>
              </a:rPr>
              <a:t> </a:t>
            </a:r>
          </a:p>
          <a:p>
            <a:endParaRPr lang="en-US" sz="6000" dirty="0">
              <a:solidFill>
                <a:srgbClr val="FFFFFF"/>
              </a:solidFill>
              <a:latin typeface="Broadway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361" y="1252253"/>
            <a:ext cx="4561762" cy="3248025"/>
          </a:xfrm>
          <a:prstGeom prst="rect">
            <a:avLst/>
          </a:prstGeom>
        </p:spPr>
      </p:pic>
      <p:sp>
        <p:nvSpPr>
          <p:cNvPr id="7" name="AutoShape 4" descr="Thank You For All That You Do! Free For Everyone eCards, Greeting Cards |  123 Greetings"/>
          <p:cNvSpPr>
            <a:spLocks noChangeAspect="1" noChangeArrowheads="1"/>
          </p:cNvSpPr>
          <p:nvPr/>
        </p:nvSpPr>
        <p:spPr bwMode="auto">
          <a:xfrm>
            <a:off x="155575" y="-822325"/>
            <a:ext cx="2686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Thank You For All That You Do! Free For Everyone eCards, Greeting Cards |  123 Greetings"/>
          <p:cNvSpPr>
            <a:spLocks noChangeAspect="1" noChangeArrowheads="1"/>
          </p:cNvSpPr>
          <p:nvPr/>
        </p:nvSpPr>
        <p:spPr bwMode="auto">
          <a:xfrm>
            <a:off x="231229" y="-669925"/>
            <a:ext cx="2686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8" descr="Thank You For All That You Do! Free For Everyone eCards, Greeting Cards |  123 Greetings"/>
          <p:cNvSpPr>
            <a:spLocks noChangeAspect="1" noChangeArrowheads="1"/>
          </p:cNvSpPr>
          <p:nvPr/>
        </p:nvSpPr>
        <p:spPr bwMode="auto">
          <a:xfrm>
            <a:off x="307975" y="-669925"/>
            <a:ext cx="26860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10" descr="Free Appreciate Cliparts, Download Free Appreciate Cliparts png images,  Free ClipArts on Clipart Libra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12" descr="Free Appreciate Cliparts, Download Free Appreciate Cliparts png images,  Free ClipArts on Clipart Library"/>
          <p:cNvSpPr>
            <a:spLocks noChangeAspect="1" noChangeArrowheads="1"/>
          </p:cNvSpPr>
          <p:nvPr/>
        </p:nvSpPr>
        <p:spPr bwMode="auto">
          <a:xfrm>
            <a:off x="350319" y="55325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9" y="1252254"/>
            <a:ext cx="48768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86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applause.wav"/>
          </p:stSnd>
        </p:sndAc>
      </p:transition>
    </mc:Choice>
    <mc:Fallback xmlns="">
      <p:transition>
        <p:sndAc>
          <p:stSnd>
            <p:snd r:embed="rId8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0" y="545956"/>
            <a:ext cx="11676991" cy="40626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Century Gothic"/>
                <a:cs typeface="Calibri"/>
              </a:rPr>
              <a:t>  </a:t>
            </a:r>
            <a:r>
              <a:rPr lang="en-US" sz="6000" b="1" u="sng" dirty="0" smtClean="0">
                <a:solidFill>
                  <a:schemeClr val="bg1"/>
                </a:solidFill>
                <a:latin typeface="Century Gothic"/>
                <a:cs typeface="Calibri"/>
              </a:rPr>
              <a:t>Celebrating Years of Service</a:t>
            </a:r>
            <a:endParaRPr lang="en-US" sz="6000" b="1" u="sng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Century Gothic"/>
                <a:cs typeface="Calibri"/>
              </a:rPr>
              <a:t> </a:t>
            </a:r>
            <a:r>
              <a:rPr lang="en-US" sz="6000" b="1" dirty="0">
                <a:solidFill>
                  <a:schemeClr val="bg1"/>
                </a:solidFill>
                <a:latin typeface="Century Gothic"/>
                <a:cs typeface="Calibri"/>
              </a:rPr>
              <a:t> </a:t>
            </a:r>
            <a:r>
              <a:rPr lang="en-US" sz="6000" b="1" dirty="0" smtClean="0">
                <a:solidFill>
                  <a:schemeClr val="bg1"/>
                </a:solidFill>
                <a:latin typeface="Century Gothic"/>
                <a:cs typeface="Calibri"/>
              </a:rPr>
              <a:t>  </a:t>
            </a:r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endParaRPr lang="en-US" sz="6000" dirty="0">
              <a:solidFill>
                <a:srgbClr val="FFFFFF"/>
              </a:solidFill>
              <a:latin typeface="Broadway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2050" name="Picture 2" descr="kissclipart-25-years-of-service-transparent-clipart-service-co-1655e4e86322ae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11" y="2005693"/>
            <a:ext cx="14763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png-clipart-company-anniversary-hotel-15-years-old-company-tex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140" y="3522757"/>
            <a:ext cx="1684791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116" y="2091415"/>
            <a:ext cx="154305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4qVRKH6nebK60jTzxhZ50YyUgfG-FAd-HkvgC78DsCKPochzWnfGFZXudV29xh_o6tp3WgKDyi_HcYWtb3mZEXm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0352" y="3880987"/>
            <a:ext cx="143827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18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split orient="vert"/>
      </p:transition>
    </mc:Choice>
    <mc:Fallback xmlns="">
      <p:transition spd="slow" advClick="0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20" y="189657"/>
            <a:ext cx="11676991" cy="67095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6000" dirty="0">
              <a:solidFill>
                <a:schemeClr val="bg1"/>
              </a:solidFill>
              <a:latin typeface="Broadway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Broadway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/>
                <a:cs typeface="Calibri"/>
              </a:rPr>
              <a:t> 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Gloria Faison                                                                   </a:t>
            </a:r>
            <a:r>
              <a:rPr 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Earlie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Flythe</a:t>
            </a:r>
            <a:endParaRPr lang="en-US" sz="28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October 1995-Present                                                   October 1995-Present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HS/EHS Child Development Floater                                          Cafeteria Manager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Hertford Co. Child Development Center                                  Woodland EHS/HS 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3074" name="Picture 2" descr="kissclipart-25-years-of-service-transparent-clipart-service-co-1655e4e86322ae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572" y="152400"/>
            <a:ext cx="1935626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468" y="1755322"/>
            <a:ext cx="2500322" cy="28071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436" y="1772772"/>
            <a:ext cx="2556301" cy="280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4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231229" y="152400"/>
            <a:ext cx="11676991" cy="67095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6000" dirty="0">
              <a:solidFill>
                <a:schemeClr val="bg1"/>
              </a:solidFill>
              <a:latin typeface="Broadway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Broadway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/>
                <a:cs typeface="Calibri"/>
              </a:rPr>
              <a:t> 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Ronna Johnson                                                            Carolyn Robinson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October 1995-Present                                                 October 1995-Present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Teacher Assistant/Bus Monitor                               Staff Development Coordinator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Woodland EHS/HS                                                            All HS/EHS Centers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3074" name="Picture 2" descr="kissclipart-25-years-of-service-transparent-clipart-service-co-1655e4e86322ae7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126" y="152400"/>
            <a:ext cx="2236071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88" y="1755322"/>
            <a:ext cx="2133600" cy="28071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23" y="1755322"/>
            <a:ext cx="2233748" cy="280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43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20" y="263475"/>
            <a:ext cx="12191979" cy="67095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6000" dirty="0">
              <a:solidFill>
                <a:schemeClr val="bg1"/>
              </a:solidFill>
              <a:latin typeface="Broadway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Broadway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/>
                <a:cs typeface="Calibri"/>
              </a:rPr>
              <a:t> 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Sheryl Cooke                                                            Yumeka Demery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September 2005-Present                                          September 2005-Present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Teacher Assistant/Bus Monitor                        Behavior/ Family Services Specialist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Hertford Co. Child Development Center                            Windsor Head Start  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4098" name="Picture 2" descr="png-clipart-company-anniversary-hotel-15-years-old-company-tex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39" y="263475"/>
            <a:ext cx="229268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193" y="1755322"/>
            <a:ext cx="2121408" cy="2938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930" y="1755322"/>
            <a:ext cx="2585859" cy="293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0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253571" y="263475"/>
            <a:ext cx="11676991" cy="67095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6000" dirty="0">
              <a:solidFill>
                <a:schemeClr val="bg1"/>
              </a:solidFill>
              <a:latin typeface="Broadway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Broadway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/>
                <a:cs typeface="Calibri"/>
              </a:rPr>
              <a:t> 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Christine Stephenson                                                        Pamela Taylor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September 2005-Present                                                April 2005-Present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Early Head Start Coordinator                          Parents As First Teacher Coordinator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All EHS Centers                                      Hertford and Northampton Counties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4098" name="Picture 2" descr="png-clipart-company-anniversary-hotel-15-years-old-company-tex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610" y="216122"/>
            <a:ext cx="229268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74" y="1755321"/>
            <a:ext cx="3251835" cy="2938273"/>
          </a:xfrm>
          <a:prstGeom prst="rect">
            <a:avLst/>
          </a:prstGeom>
        </p:spPr>
      </p:pic>
      <p:pic>
        <p:nvPicPr>
          <p:cNvPr id="5122" name="Picture 2" descr="Faison, Pamel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92" y="1755321"/>
            <a:ext cx="2978331" cy="2938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21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20" y="10"/>
            <a:ext cx="12191980" cy="71404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6000" dirty="0">
              <a:solidFill>
                <a:schemeClr val="bg1"/>
              </a:solidFill>
              <a:latin typeface="Broadway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Broadway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/>
                <a:cs typeface="Calibri"/>
              </a:rPr>
              <a:t> 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Jimmy 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Alston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    Marvin </a:t>
            </a:r>
            <a:r>
              <a:rPr lang="en-US" sz="28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Evans 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Barbara Fleming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June 2010-Present                March 2010-Present              October 2010-Present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Maintenance Supervisor              Custodian                      CSBG Case Manager-Halifax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All EHS/HS Centers                White Oak EHS/HS                Halifax Co. CADA Office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6146" name="Picture 2" descr="imag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152400"/>
            <a:ext cx="3043646" cy="1924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75" y="2193451"/>
            <a:ext cx="2342457" cy="29255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451" y="2193451"/>
            <a:ext cx="2491740" cy="29255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210" y="2245154"/>
            <a:ext cx="2600473" cy="287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0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red curtain&#10;&#10;Description generated with high confidence">
            <a:extLst>
              <a:ext uri="{FF2B5EF4-FFF2-40B4-BE49-F238E27FC236}">
                <a16:creationId xmlns:a16="http://schemas.microsoft.com/office/drawing/2014/main" id="{3883E088-7888-484E-A007-1BA70AA526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b="15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EB0F11-DDBD-4FA0-A5F4-2B6D4F33C22F}"/>
              </a:ext>
            </a:extLst>
          </p:cNvPr>
          <p:cNvSpPr txBox="1"/>
          <p:nvPr/>
        </p:nvSpPr>
        <p:spPr>
          <a:xfrm>
            <a:off x="9718246" y="6657945"/>
            <a:ext cx="2473754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BY-NC-ND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17D029-FE5B-48B5-BF94-FC5BD41D756A}"/>
              </a:ext>
            </a:extLst>
          </p:cNvPr>
          <p:cNvSpPr txBox="1"/>
          <p:nvPr/>
        </p:nvSpPr>
        <p:spPr>
          <a:xfrm>
            <a:off x="253571" y="263475"/>
            <a:ext cx="11676991" cy="67095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endParaRPr lang="en-US" sz="6000" dirty="0">
              <a:solidFill>
                <a:schemeClr val="bg1"/>
              </a:solidFill>
              <a:latin typeface="Broadway"/>
            </a:endParaRPr>
          </a:p>
          <a:p>
            <a:pPr algn="ctr"/>
            <a:endParaRPr lang="en-US" sz="6000" dirty="0">
              <a:solidFill>
                <a:schemeClr val="bg1"/>
              </a:solidFill>
              <a:latin typeface="Broadway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endParaRPr lang="en-US" sz="6000" b="1" dirty="0">
              <a:solidFill>
                <a:schemeClr val="bg1"/>
              </a:solidFill>
              <a:latin typeface="Century Gothic"/>
              <a:cs typeface="Calibri"/>
            </a:endParaRPr>
          </a:p>
          <a:p>
            <a:pPr algn="ctr"/>
            <a:r>
              <a:rPr lang="en-US" sz="6000" b="1" dirty="0">
                <a:solidFill>
                  <a:schemeClr val="bg1"/>
                </a:solidFill>
                <a:latin typeface="Century Gothic"/>
                <a:cs typeface="Calibri"/>
              </a:rPr>
              <a:t> 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sz="28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Candrace</a:t>
            </a:r>
            <a:r>
              <a:rPr lang="en-US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Armstrong                                                        Connie Bazemore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October 2015-Present                                                   September 2015-Present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Cafeteria Manager                                            Parent Involvement Coordinator</a:t>
            </a:r>
          </a:p>
          <a:p>
            <a:r>
              <a:rPr lang="en-US" sz="2800" dirty="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White Oak EHS/HS                                                           All HS/EHS Families</a:t>
            </a:r>
            <a:endParaRPr lang="en-US" sz="28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Calibri" panose="020F0502020204030204"/>
              <a:cs typeface="Calibri"/>
            </a:endParaRPr>
          </a:p>
        </p:txBody>
      </p:sp>
      <p:pic>
        <p:nvPicPr>
          <p:cNvPr id="7170" name="Picture 2" descr="4qVRKH6nebK60jTzxhZ50YyUgfG-FAd-HkvgC78DsCKPochzWnfGFZXudV29xh_o6tp3WgKDyi_HcYWtb3mZEXm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320" y="147647"/>
            <a:ext cx="2573383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611195"/>
            <a:ext cx="3365682" cy="32265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820" y="1611195"/>
            <a:ext cx="3235053" cy="322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52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3378</TotalTime>
  <Words>1001</Words>
  <Application>Microsoft Office PowerPoint</Application>
  <PresentationFormat>Widescreen</PresentationFormat>
  <Paragraphs>292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Broadway</vt:lpstr>
      <vt:lpstr>Calibri</vt:lpstr>
      <vt:lpstr>Calibri Light</vt:lpstr>
      <vt:lpstr>Century Gothic</vt:lpstr>
      <vt:lpstr>office theme</vt:lpstr>
      <vt:lpstr>Staff Virtual Recognition and Appreciation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Kielee</dc:creator>
  <cp:lastModifiedBy>Kielee Highsmith</cp:lastModifiedBy>
  <cp:revision>418</cp:revision>
  <cp:lastPrinted>2021-05-19T20:01:32Z</cp:lastPrinted>
  <dcterms:created xsi:type="dcterms:W3CDTF">2013-07-15T20:26:40Z</dcterms:created>
  <dcterms:modified xsi:type="dcterms:W3CDTF">2021-05-21T13:45:43Z</dcterms:modified>
</cp:coreProperties>
</file>